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3" r:id="rId10"/>
    <p:sldId id="267" r:id="rId11"/>
    <p:sldId id="287" r:id="rId12"/>
    <p:sldId id="268" r:id="rId13"/>
    <p:sldId id="265" r:id="rId14"/>
    <p:sldId id="266" r:id="rId15"/>
    <p:sldId id="269" r:id="rId16"/>
    <p:sldId id="270" r:id="rId17"/>
    <p:sldId id="271" r:id="rId18"/>
    <p:sldId id="272" r:id="rId19"/>
    <p:sldId id="275" r:id="rId20"/>
    <p:sldId id="273" r:id="rId21"/>
    <p:sldId id="274" r:id="rId22"/>
    <p:sldId id="276" r:id="rId23"/>
    <p:sldId id="277" r:id="rId24"/>
    <p:sldId id="278" r:id="rId25"/>
    <p:sldId id="283" r:id="rId26"/>
    <p:sldId id="279" r:id="rId27"/>
    <p:sldId id="280" r:id="rId28"/>
    <p:sldId id="281" r:id="rId29"/>
    <p:sldId id="282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2080C9-1E78-4F66-A9F1-2E14141791DD}" v="1420" dt="2021-02-04T17:40:04.270"/>
    <p1510:client id="{4D8173FD-5BFA-FF7A-412E-674D80DEA152}" v="481" dt="2021-02-04T18:43:58.960"/>
    <p1510:client id="{8127D038-9155-4B78-8323-5958FD4F0AED}" v="1" dt="2021-02-05T08:53:28.170"/>
    <p1510:client id="{88BC26DE-CD40-4882-4B3E-0DADFD8B67E9}" v="1" dt="2023-01-23T11:27:19.213"/>
    <p1510:client id="{AD1FA0E3-8413-8F6D-B5AF-A99E6527F5A6}" v="3" dt="2021-02-05T09:45:48.561"/>
    <p1510:client id="{F80BC86A-A978-4972-934E-45268BCBA872}" v="1" dt="2021-02-08T16:29:20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4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4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1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9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0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8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0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xe5c_eggcA?feature=oembed" TargetMode="External"/><Relationship Id="rId6" Type="http://schemas.openxmlformats.org/officeDocument/2006/relationships/hyperlink" Target="https://www.focusjunior.it/news/katherine-johnson-la-scienziata-che-porto-luomo-sulla-luna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story/PAKin--N4pTOJg?hl=it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ya2gkUv3yg?feature=oembed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hyperlink" Target="https://it.wikipedia.org/wiki/Valentina_Tere%C5%A1kov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WIJI3TzFBA?feature=oembed" TargetMode="External"/><Relationship Id="rId5" Type="http://schemas.openxmlformats.org/officeDocument/2006/relationships/hyperlink" Target="https://www.focusjunior.it/tecnologia/unitaliana-nello-spazio/" TargetMode="Externa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EZh-gZgvrY?feature=oembed" TargetMode="External"/><Relationship Id="rId6" Type="http://schemas.openxmlformats.org/officeDocument/2006/relationships/hyperlink" Target="https://www.archeokids.it/mary-leakey-la-paleoantropologia-lafrica-i-dalmata/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https://www.youtube.com/embed/u9Nb543MvV0?feature=oembed" TargetMode="External"/><Relationship Id="rId1" Type="http://schemas.openxmlformats.org/officeDocument/2006/relationships/video" Target="https://www.youtube.com/embed/Of5sK8p2rZY?feature=oembed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1wp2MQCsfQ?feature=oembed" TargetMode="External"/><Relationship Id="rId6" Type="http://schemas.openxmlformats.org/officeDocument/2006/relationships/image" Target="../media/image3.png"/><Relationship Id="rId5" Type="http://schemas.openxmlformats.org/officeDocument/2006/relationships/hyperlink" Target="https://www.milkbook.it/la-signora-degli-abissi/" TargetMode="External"/><Relationship Id="rId4" Type="http://schemas.openxmlformats.org/officeDocument/2006/relationships/hyperlink" Target="https://it.wikipedia.org/wiki/Sylvia_Earl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amazon.it/Donne-scienza-cambiato-mondo-colori/dp/886526912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www.edizioniel.com/prodotto/la-scienza-e-un-gioco-da-ragazze-25-scienziate-che-hanno-cambiato-il-mondo-9788866564737/" TargetMode="Externa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s.it/ragazze-con-numeri-storie-passioni-libro-vichi-de-marchi-roberta-fulci/e/9788873079255?lgw_code=1122-B9788873079255&amp;gclid=EAIaIQobChMI76zU8OTQ7gIVjtPtCh03ewI0EAQYBCABEgJx__D_BwE" TargetMode="External"/><Relationship Id="rId7" Type="http://schemas.openxmlformats.org/officeDocument/2006/relationships/image" Target="../media/image54.png"/><Relationship Id="rId2" Type="http://schemas.openxmlformats.org/officeDocument/2006/relationships/hyperlink" Target="https://www.macrolibrarsi.it/libri/__storie-e-vite-di-super-donne-che-hanno-fatto-la-scienza-libro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www.amazon.it/ragazze-pallino-matematica-Chiara-Burberi-ebook/dp/B01N4V9UD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it/Finding-Wonders-Three-Changed-Science/dp/148146566X" TargetMode="External"/><Relationship Id="rId7" Type="http://schemas.openxmlformats.org/officeDocument/2006/relationships/image" Target="../media/image57.jpeg"/><Relationship Id="rId2" Type="http://schemas.openxmlformats.org/officeDocument/2006/relationships/hyperlink" Target="https://www.unilibro.it/libro/levi-montalcini-rita-tripodi-giuseppina/tue-antenate-donne-pioniere-societa-scienza-dall-antichita-giorni-nostri/9788893483049?idaff=googlebase-0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azon.it/Women-STEM-Pioneers-Technology-Engineering/dp/1095366653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hyperlink" Target="https://www.editorialescienza.it/it/collana/donne-nella-scienza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hyperlink" Target="https://www.editorialescienza.it/it/collana/donne-nella-scienza.htm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hyperlink" Target="https://feministbooksforkids.com/childrens-books-about-female-scientists/#Women_in_Science_50_Fearless_Pioneers_Who_Changed_the_World_by_Rachel_Ignotofsky" TargetMode="External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VRdDFwxwTg?feature=oembed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://gallinevolanti.com/donne-fra-gorilla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RlUJrEUn0Y" TargetMode="External"/><Relationship Id="rId2" Type="http://schemas.openxmlformats.org/officeDocument/2006/relationships/hyperlink" Target="https://it.wikipedia.org/wiki/Jane_Goodal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7caGCKECO4?feature=oembed" TargetMode="External"/><Relationship Id="rId6" Type="http://schemas.openxmlformats.org/officeDocument/2006/relationships/hyperlink" Target="https://it.wikipedia.org/wiki/Dian_Fossey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irut%C4%97_Galdikas" TargetMode="Externa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WF_DPRbLqQ?feature=oembed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progettoipazia.com/2018/02/27/ipazia-raccontata-ai-bambini/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1mwZrVJ-TI?feature=oembed" TargetMode="External"/><Relationship Id="rId6" Type="http://schemas.openxmlformats.org/officeDocument/2006/relationships/hyperlink" Target="https://ipaziatrainingacademy.it/notizie/ipazia-da-alessandria.html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6lteCbJ-N0?feature=oembed" TargetMode="External"/><Relationship Id="rId6" Type="http://schemas.openxmlformats.org/officeDocument/2006/relationships/hyperlink" Target="https://www.focusjunior.it/scienza/spazio/margherita-hack-la-signora-delle-stelle/" TargetMode="External"/><Relationship Id="rId5" Type="http://schemas.openxmlformats.org/officeDocument/2006/relationships/hyperlink" Target="https://it.wikipedia.org/wiki/Margherita_Hack" TargetMode="Externa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6" descr="Immagine che contiene testo, fotografia, diverso, donna&#10;&#10;Descrizione generata automaticamente">
            <a:extLst>
              <a:ext uri="{FF2B5EF4-FFF2-40B4-BE49-F238E27FC236}">
                <a16:creationId xmlns:a16="http://schemas.microsoft.com/office/drawing/2014/main" id="{BE8D4894-7C2A-40F0-B3C8-8663EB5FE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83" b="10572"/>
          <a:stretch/>
        </p:blipFill>
        <p:spPr>
          <a:xfrm>
            <a:off x="-121106" y="55447"/>
            <a:ext cx="12024985" cy="676404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9116" y="1943495"/>
            <a:ext cx="9693058" cy="2332614"/>
          </a:xfrm>
          <a:solidFill>
            <a:schemeClr val="accent1"/>
          </a:solidFill>
          <a:ln>
            <a:solidFill>
              <a:srgbClr val="4472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200">
                <a:solidFill>
                  <a:srgbClr val="FFFFFF"/>
                </a:solidFill>
                <a:cs typeface="Calibri Light"/>
              </a:rPr>
              <a:t>11 FEBBRAIO</a:t>
            </a:r>
            <a:br>
              <a:rPr lang="de-DE" sz="5200">
                <a:solidFill>
                  <a:srgbClr val="FFFFFF"/>
                </a:solidFill>
                <a:cs typeface="Calibri Light"/>
              </a:rPr>
            </a:br>
            <a:r>
              <a:rPr lang="de-DE" sz="5200">
                <a:solidFill>
                  <a:srgbClr val="FFFFFF"/>
                </a:solidFill>
                <a:cs typeface="Calibri Light"/>
              </a:rPr>
              <a:t>GIORNATA INTERNAZIONALE DELLE DONNE E RAGAZZE NELLA SCIENZA </a:t>
            </a:r>
            <a:endParaRPr lang="de-DE" sz="5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8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7CBC77-E39C-4F94-A9C8-A8F365CAB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Modern Love Grunge"/>
                <a:ea typeface="+mj-lt"/>
                <a:cs typeface="+mj-lt"/>
              </a:rPr>
              <a:t>katherine Johnson</a:t>
            </a:r>
            <a:endParaRPr lang="it-IT">
              <a:latin typeface="Modern Love Grunge"/>
            </a:endParaRPr>
          </a:p>
        </p:txBody>
      </p:sp>
      <p:pic>
        <p:nvPicPr>
          <p:cNvPr id="4" name="Immagine 4" descr="Immagine che contiene testo, persona, tenendo, donna&#10;&#10;Descrizione generata automaticamente">
            <a:extLst>
              <a:ext uri="{FF2B5EF4-FFF2-40B4-BE49-F238E27FC236}">
                <a16:creationId xmlns:a16="http://schemas.microsoft.com/office/drawing/2014/main" id="{33B7EF0E-9C13-4012-B817-34BDECF51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8712" y="1512474"/>
            <a:ext cx="5187727" cy="4351338"/>
          </a:xfrm>
        </p:spPr>
      </p:pic>
      <p:pic>
        <p:nvPicPr>
          <p:cNvPr id="5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A2FB39-BCBB-43BC-9E9F-75B69612A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53" y="2139399"/>
            <a:ext cx="4809994" cy="3727421"/>
          </a:xfrm>
          <a:prstGeom prst="rect">
            <a:avLst/>
          </a:prstGeom>
        </p:spPr>
      </p:pic>
      <p:pic>
        <p:nvPicPr>
          <p:cNvPr id="6" name="Immagine 6" descr="Immagine che contiene persona, interni, uomo, tavolo&#10;&#10;Descrizione generata automaticamente">
            <a:extLst>
              <a:ext uri="{FF2B5EF4-FFF2-40B4-BE49-F238E27FC236}">
                <a16:creationId xmlns:a16="http://schemas.microsoft.com/office/drawing/2014/main" id="{0C068856-EBF9-4C53-B33D-3F25AC268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866" y="4285859"/>
            <a:ext cx="2743200" cy="154305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5BE9261-B85C-446A-97D3-DDBB9AB0C587}"/>
              </a:ext>
            </a:extLst>
          </p:cNvPr>
          <p:cNvSpPr txBox="1"/>
          <p:nvPr/>
        </p:nvSpPr>
        <p:spPr>
          <a:xfrm>
            <a:off x="8951934" y="1436318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  <a:hlinkClick r:id="rId6"/>
              </a:rPr>
              <a:t>La scienziata che portò l'uomo sulla luna</a:t>
            </a:r>
            <a:endParaRPr lang="it-IT">
              <a:cs typeface="Calibri"/>
            </a:endParaRPr>
          </a:p>
        </p:txBody>
      </p:sp>
      <p:pic>
        <p:nvPicPr>
          <p:cNvPr id="8" name="Immagine 8">
            <a:hlinkClick r:id="" action="ppaction://media"/>
            <a:extLst>
              <a:ext uri="{FF2B5EF4-FFF2-40B4-BE49-F238E27FC236}">
                <a16:creationId xmlns:a16="http://schemas.microsoft.com/office/drawing/2014/main" id="{454DD1CC-8EAF-4424-A094-B6DD9D6BDC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8862164" y="2310138"/>
            <a:ext cx="3267206" cy="194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55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A182E5-80E8-4B23-84CD-8AD4F0CB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C2BEC9FD-936D-4570-B478-83E4789F8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3293" y="-2795048"/>
            <a:ext cx="11416648" cy="5708324"/>
          </a:xfrm>
        </p:spPr>
      </p:pic>
    </p:spTree>
    <p:extLst>
      <p:ext uri="{BB962C8B-B14F-4D97-AF65-F5344CB8AC3E}">
        <p14:creationId xmlns:p14="http://schemas.microsoft.com/office/powerpoint/2010/main" val="3332094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0553B6-1C55-4C5A-803F-A443B404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Modern Love Grunge"/>
                <a:cs typeface="Calibri Light"/>
              </a:rPr>
              <a:t>Le scienziate della NASA</a:t>
            </a:r>
            <a:endParaRPr lang="it-IT">
              <a:latin typeface="Modern Love Grunge"/>
            </a:endParaRPr>
          </a:p>
        </p:txBody>
      </p:sp>
      <p:pic>
        <p:nvPicPr>
          <p:cNvPr id="4" name="Immagine 4" descr="Immagine che contiene persona, fotografia, giocattolo, gruppo&#10;&#10;Descrizione generata automaticamente">
            <a:extLst>
              <a:ext uri="{FF2B5EF4-FFF2-40B4-BE49-F238E27FC236}">
                <a16:creationId xmlns:a16="http://schemas.microsoft.com/office/drawing/2014/main" id="{000F2F77-939B-460B-90F3-98D8459B5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9790" y="1764485"/>
            <a:ext cx="7508831" cy="4504933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1B4A591-0003-4F4B-9041-297BAE393765}"/>
              </a:ext>
            </a:extLst>
          </p:cNvPr>
          <p:cNvSpPr txBox="1"/>
          <p:nvPr/>
        </p:nvSpPr>
        <p:spPr>
          <a:xfrm>
            <a:off x="4421688" y="6342345"/>
            <a:ext cx="4131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  <a:hlinkClick r:id="rId3"/>
              </a:rPr>
              <a:t>15 donne che hanno cambiato la NASA</a:t>
            </a:r>
            <a:endParaRPr lang="it-IT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88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A66D7-F907-4CA0-84EF-E4565066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Modern Love Grunge"/>
                <a:cs typeface="Calibri Light"/>
              </a:rPr>
              <a:t>Valentina Thereskova</a:t>
            </a:r>
            <a:br>
              <a:rPr lang="it-IT">
                <a:latin typeface="Modern Love Grunge"/>
                <a:cs typeface="Calibri Light"/>
              </a:rPr>
            </a:br>
            <a:r>
              <a:rPr lang="it-IT">
                <a:latin typeface="Modern Love Grunge"/>
                <a:cs typeface="Calibri Light"/>
              </a:rPr>
              <a:t>la prima donna nello spazio</a:t>
            </a:r>
            <a:endParaRPr lang="it-IT">
              <a:latin typeface="Modern Love Grunge"/>
            </a:endParaRPr>
          </a:p>
        </p:txBody>
      </p:sp>
      <p:pic>
        <p:nvPicPr>
          <p:cNvPr id="4" name="Immagine 4" descr="Immagine che contiene automobile, sedendo, arancia, piccolo&#10;&#10;Descrizione generata automaticamente">
            <a:extLst>
              <a:ext uri="{FF2B5EF4-FFF2-40B4-BE49-F238E27FC236}">
                <a16:creationId xmlns:a16="http://schemas.microsoft.com/office/drawing/2014/main" id="{45E53140-7833-4613-9F25-BD906E20A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10783" y="2274474"/>
            <a:ext cx="4829719" cy="3589338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11B79F7-B38A-4070-9CAC-CA1BB7E1DD75}"/>
              </a:ext>
            </a:extLst>
          </p:cNvPr>
          <p:cNvSpPr txBox="1"/>
          <p:nvPr/>
        </p:nvSpPr>
        <p:spPr>
          <a:xfrm>
            <a:off x="9233770" y="2271386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  <a:hlinkClick r:id="rId4"/>
              </a:rPr>
              <a:t>Wiki Thereskova</a:t>
            </a:r>
            <a:endParaRPr lang="it-IT">
              <a:cs typeface="Calibri"/>
            </a:endParaRPr>
          </a:p>
        </p:txBody>
      </p:sp>
      <p:pic>
        <p:nvPicPr>
          <p:cNvPr id="6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DEFCA7C9-673E-46FC-BF30-AB32B7110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89" y="2273158"/>
            <a:ext cx="2743200" cy="3710424"/>
          </a:xfrm>
          <a:prstGeom prst="rect">
            <a:avLst/>
          </a:prstGeom>
        </p:spPr>
      </p:pic>
      <p:pic>
        <p:nvPicPr>
          <p:cNvPr id="7" name="Immagine 7">
            <a:hlinkClick r:id="" action="ppaction://media"/>
            <a:extLst>
              <a:ext uri="{FF2B5EF4-FFF2-40B4-BE49-F238E27FC236}">
                <a16:creationId xmlns:a16="http://schemas.microsoft.com/office/drawing/2014/main" id="{0DBBD887-4DD4-4DDC-9F02-2D512ADCE1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494740" y="3959399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93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5AE12C-A51A-4F21-B14D-04EE881C7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104" y="1396289"/>
            <a:ext cx="5034783" cy="1325563"/>
          </a:xfrm>
        </p:spPr>
        <p:txBody>
          <a:bodyPr>
            <a:normAutofit/>
          </a:bodyPr>
          <a:lstStyle/>
          <a:p>
            <a:r>
              <a:rPr lang="it-IT">
                <a:latin typeface="Modern Love Grunge"/>
                <a:cs typeface="Calibri Light"/>
              </a:rPr>
              <a:t>Samantha Cristoforetti</a:t>
            </a:r>
            <a:endParaRPr lang="it-IT">
              <a:latin typeface="Modern Love Grunge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5" descr="Immagine che contiene persona, giovane, piccolo, tenendo&#10;&#10;Descrizione generata automaticamente">
            <a:extLst>
              <a:ext uri="{FF2B5EF4-FFF2-40B4-BE49-F238E27FC236}">
                <a16:creationId xmlns:a16="http://schemas.microsoft.com/office/drawing/2014/main" id="{57AC4466-79DF-4F7B-AFF1-BC5C8D24A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7" y="450403"/>
            <a:ext cx="4747116" cy="2670253"/>
          </a:xfrm>
          <a:prstGeom prst="rect">
            <a:avLst/>
          </a:prstGeom>
        </p:spPr>
      </p:pic>
      <p:pic>
        <p:nvPicPr>
          <p:cNvPr id="4" name="Immagine 4">
            <a:hlinkClick r:id="" action="ppaction://media"/>
            <a:extLst>
              <a:ext uri="{FF2B5EF4-FFF2-40B4-BE49-F238E27FC236}">
                <a16:creationId xmlns:a16="http://schemas.microsoft.com/office/drawing/2014/main" id="{F908F35C-DC85-4F11-BD2E-2C021900BF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9768" y="3471531"/>
            <a:ext cx="3097617" cy="2323213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267965-5CC1-4B4A-BFE2-212382CB7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549" y="2871982"/>
            <a:ext cx="5034784" cy="3181684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D198DF-BE25-4368-8C53-23EA910AEAF4}"/>
              </a:ext>
            </a:extLst>
          </p:cNvPr>
          <p:cNvSpPr txBox="1"/>
          <p:nvPr/>
        </p:nvSpPr>
        <p:spPr>
          <a:xfrm>
            <a:off x="7960291" y="343004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it-IT">
                <a:cs typeface="Calibri"/>
                <a:hlinkClick r:id="rId5"/>
              </a:rPr>
              <a:t>Un italiana nello spazio</a:t>
            </a:r>
            <a:endParaRPr lang="it-IT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7502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552F07-1881-4DB2-BFC2-FB2C9188F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it-IT">
                <a:latin typeface="Modern Love Grunge"/>
              </a:rPr>
              <a:t>Le geo-scienziate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D632D8-2C61-4BB0-9A6A-304CC47DE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4" descr="Immagine che contiene ombrello, borsa&#10;&#10;Descrizione generata automaticamente">
            <a:extLst>
              <a:ext uri="{FF2B5EF4-FFF2-40B4-BE49-F238E27FC236}">
                <a16:creationId xmlns:a16="http://schemas.microsoft.com/office/drawing/2014/main" id="{07D47036-30AA-475D-8D5C-1B43DABE4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70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1274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D1C89B-D43E-46C0-A2E9-39C22BDD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Modern Love Grunge"/>
                <a:cs typeface="Calibri Light"/>
              </a:rPr>
              <a:t>Mary Leakey e Lucy</a:t>
            </a:r>
            <a:endParaRPr lang="it-IT">
              <a:latin typeface="Modern Love Grunge"/>
            </a:endParaRPr>
          </a:p>
        </p:txBody>
      </p:sp>
      <p:pic>
        <p:nvPicPr>
          <p:cNvPr id="4" name="Immagine 4" descr="Immagine che contiene tavolo, donna, sedendo, inpiedi&#10;&#10;Descrizione generata automaticamente">
            <a:extLst>
              <a:ext uri="{FF2B5EF4-FFF2-40B4-BE49-F238E27FC236}">
                <a16:creationId xmlns:a16="http://schemas.microsoft.com/office/drawing/2014/main" id="{294906B6-EC01-4154-88B6-CD102149B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8147" y="1711705"/>
            <a:ext cx="6286500" cy="2428875"/>
          </a:xfrm>
        </p:spPr>
      </p:pic>
      <p:pic>
        <p:nvPicPr>
          <p:cNvPr id="5" name="Immagine 5" descr="Immagine che contiene testo, libro, erba, sedendo&#10;&#10;Descrizione generata automaticamente">
            <a:extLst>
              <a:ext uri="{FF2B5EF4-FFF2-40B4-BE49-F238E27FC236}">
                <a16:creationId xmlns:a16="http://schemas.microsoft.com/office/drawing/2014/main" id="{09DC35A7-134C-4FAA-98AA-E52F1DCC4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3247373"/>
            <a:ext cx="3369501" cy="3369501"/>
          </a:xfrm>
          <a:prstGeom prst="rect">
            <a:avLst/>
          </a:prstGeom>
        </p:spPr>
      </p:pic>
      <p:pic>
        <p:nvPicPr>
          <p:cNvPr id="6" name="Immagine 6" descr="Immagine che contiene testo, libro, fotografia, coperto&#10;&#10;Descrizione generata automaticamente">
            <a:extLst>
              <a:ext uri="{FF2B5EF4-FFF2-40B4-BE49-F238E27FC236}">
                <a16:creationId xmlns:a16="http://schemas.microsoft.com/office/drawing/2014/main" id="{1B0C6E52-4A35-4CD7-90BB-1A23F150B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42" y="3697318"/>
            <a:ext cx="2127337" cy="283495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CA2842-1737-471A-A5BF-86CF8CB058C7}"/>
              </a:ext>
            </a:extLst>
          </p:cNvPr>
          <p:cNvSpPr txBox="1"/>
          <p:nvPr/>
        </p:nvSpPr>
        <p:spPr>
          <a:xfrm>
            <a:off x="3722318" y="493316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  <a:hlinkClick r:id="rId6"/>
              </a:rPr>
              <a:t>La paleontologa</a:t>
            </a:r>
            <a:endParaRPr lang="it-IT">
              <a:cs typeface="Calibri"/>
            </a:endParaRPr>
          </a:p>
        </p:txBody>
      </p:sp>
      <p:pic>
        <p:nvPicPr>
          <p:cNvPr id="8" name="Immagine 8">
            <a:hlinkClick r:id="" action="ppaction://media"/>
            <a:extLst>
              <a:ext uri="{FF2B5EF4-FFF2-40B4-BE49-F238E27FC236}">
                <a16:creationId xmlns:a16="http://schemas.microsoft.com/office/drawing/2014/main" id="{3CAC96BB-2FD0-4C71-BC4E-C6F4ABFBA7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7338164" y="337289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30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E99657-974E-487A-B4ED-F25E1A945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Modern Love Grunge"/>
                <a:cs typeface="Calibri Light"/>
              </a:rPr>
              <a:t>Mary Anning la cacciatrice di fossili</a:t>
            </a:r>
            <a:endParaRPr lang="it-IT">
              <a:latin typeface="Modern Love Grunge"/>
            </a:endParaRPr>
          </a:p>
        </p:txBody>
      </p:sp>
      <p:pic>
        <p:nvPicPr>
          <p:cNvPr id="4" name="Immagine 4">
            <a:hlinkClick r:id="" action="ppaction://media"/>
            <a:extLst>
              <a:ext uri="{FF2B5EF4-FFF2-40B4-BE49-F238E27FC236}">
                <a16:creationId xmlns:a16="http://schemas.microsoft.com/office/drawing/2014/main" id="{69B440D6-4198-450F-B766-630B29E5773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54657" y="1639616"/>
            <a:ext cx="3924822" cy="2687877"/>
          </a:xfrm>
        </p:spPr>
      </p:pic>
      <p:pic>
        <p:nvPicPr>
          <p:cNvPr id="5" name="Immagine 5">
            <a:hlinkClick r:id="" action="ppaction://media"/>
            <a:extLst>
              <a:ext uri="{FF2B5EF4-FFF2-40B4-BE49-F238E27FC236}">
                <a16:creationId xmlns:a16="http://schemas.microsoft.com/office/drawing/2014/main" id="{3F477865-B924-4906-A54B-96E0C1635D5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7223342" y="4345618"/>
            <a:ext cx="3924822" cy="2175093"/>
          </a:xfrm>
          <a:prstGeom prst="rect">
            <a:avLst/>
          </a:prstGeom>
        </p:spPr>
      </p:pic>
      <p:pic>
        <p:nvPicPr>
          <p:cNvPr id="6" name="Immagine 6" descr="Immagine che contiene gatto, interni, sedendo, piccolo&#10;&#10;Descrizione generata automaticamente">
            <a:extLst>
              <a:ext uri="{FF2B5EF4-FFF2-40B4-BE49-F238E27FC236}">
                <a16:creationId xmlns:a16="http://schemas.microsoft.com/office/drawing/2014/main" id="{3ACB24AC-0815-424C-B66F-27A5FD916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058" y="1688155"/>
            <a:ext cx="2743200" cy="3773964"/>
          </a:xfrm>
          <a:prstGeom prst="rect">
            <a:avLst/>
          </a:prstGeom>
        </p:spPr>
      </p:pic>
      <p:pic>
        <p:nvPicPr>
          <p:cNvPr id="7" name="Immagine 7" descr="Immagine che contiene frigorifero&#10;&#10;Descrizione generata automaticamente">
            <a:extLst>
              <a:ext uri="{FF2B5EF4-FFF2-40B4-BE49-F238E27FC236}">
                <a16:creationId xmlns:a16="http://schemas.microsoft.com/office/drawing/2014/main" id="{76035F36-2FEA-4CFB-AF98-1926253D3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0646" y="1644618"/>
            <a:ext cx="2743200" cy="388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92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19D9AA-B43E-4AAC-AB86-BD087027D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cs typeface="Calibri Light"/>
            </a:endParaRPr>
          </a:p>
        </p:txBody>
      </p:sp>
      <p:pic>
        <p:nvPicPr>
          <p:cNvPr id="4" name="Immagine 4" descr="Immagine che contiene testo, fotografia, posando, diverso&#10;&#10;Descrizione generata automaticamente">
            <a:extLst>
              <a:ext uri="{FF2B5EF4-FFF2-40B4-BE49-F238E27FC236}">
                <a16:creationId xmlns:a16="http://schemas.microsoft.com/office/drawing/2014/main" id="{7A165BDE-0CB3-4360-A4B3-F2E3BCDD6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995" y="541707"/>
            <a:ext cx="8709789" cy="6084105"/>
          </a:xfrm>
        </p:spPr>
      </p:pic>
    </p:spTree>
    <p:extLst>
      <p:ext uri="{BB962C8B-B14F-4D97-AF65-F5344CB8AC3E}">
        <p14:creationId xmlns:p14="http://schemas.microsoft.com/office/powerpoint/2010/main" val="985232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2D68AC-4D00-49D1-8133-60824668D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4" descr="Immagine che contiene testo, diverso, vario, mucchio&#10;&#10;Descrizione generata automaticamente">
            <a:extLst>
              <a:ext uri="{FF2B5EF4-FFF2-40B4-BE49-F238E27FC236}">
                <a16:creationId xmlns:a16="http://schemas.microsoft.com/office/drawing/2014/main" id="{8D12C9B9-BE1D-4CF1-AE08-179F026D1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246" y="155488"/>
            <a:ext cx="8933290" cy="6699968"/>
          </a:xfrm>
        </p:spPr>
      </p:pic>
    </p:spTree>
    <p:extLst>
      <p:ext uri="{BB962C8B-B14F-4D97-AF65-F5344CB8AC3E}">
        <p14:creationId xmlns:p14="http://schemas.microsoft.com/office/powerpoint/2010/main" val="5987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magine 54" descr="Immagine che contiene testo, libro, fotografia, sedendo&#10;&#10;Descrizione generata automaticamente">
            <a:extLst>
              <a:ext uri="{FF2B5EF4-FFF2-40B4-BE49-F238E27FC236}">
                <a16:creationId xmlns:a16="http://schemas.microsoft.com/office/drawing/2014/main" id="{3E122A88-7093-49CB-A787-A7FAB7636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5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F7314EA-F559-44D9-A2C0-11CF2B00B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66" y="2613320"/>
            <a:ext cx="4903506" cy="2898068"/>
          </a:xfrm>
        </p:spPr>
        <p:txBody>
          <a:bodyPr>
            <a:normAutofit/>
          </a:bodyPr>
          <a:lstStyle/>
          <a:p>
            <a:pPr algn="ctr"/>
            <a:r>
              <a:rPr lang="it-IT">
                <a:latin typeface="Modern Love Grunge"/>
                <a:cs typeface="Calibri Light"/>
              </a:rPr>
              <a:t>L'oceanografa Sylvia </a:t>
            </a:r>
            <a:r>
              <a:rPr lang="it-IT" err="1">
                <a:latin typeface="Modern Love Grunge"/>
                <a:cs typeface="Calibri Light"/>
              </a:rPr>
              <a:t>Earle</a:t>
            </a:r>
            <a:r>
              <a:rPr lang="it-IT">
                <a:latin typeface="Modern Love Grunge"/>
                <a:cs typeface="Calibri Light"/>
              </a:rPr>
              <a:t> </a:t>
            </a:r>
            <a:endParaRPr lang="it-IT">
              <a:latin typeface="Modern Love Grunge"/>
            </a:endParaRPr>
          </a:p>
        </p:txBody>
      </p:sp>
      <p:cxnSp>
        <p:nvCxnSpPr>
          <p:cNvPr id="60" name="Straight Connector 6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E7A259-6BCF-4926-A2E4-FBAD14EFD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0029" y="-73290"/>
            <a:ext cx="2728127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it-IT" sz="1800">
                <a:cs typeface="Calibri"/>
                <a:hlinkClick r:id="rId4"/>
              </a:rPr>
              <a:t>wiki Sylvia Earle</a:t>
            </a:r>
          </a:p>
          <a:p>
            <a:pPr marL="0" indent="0">
              <a:buNone/>
            </a:pPr>
            <a:r>
              <a:rPr lang="it-IT" sz="1800">
                <a:cs typeface="Calibri"/>
                <a:hlinkClick r:id="rId5"/>
              </a:rPr>
              <a:t>La signora degli abissi</a:t>
            </a:r>
            <a:endParaRPr lang="it-IT" sz="1800">
              <a:cs typeface="Calibri"/>
            </a:endParaRPr>
          </a:p>
        </p:txBody>
      </p:sp>
      <p:pic>
        <p:nvPicPr>
          <p:cNvPr id="55" name="Immagine 66" descr="Immagine che contiene torta, nuotando, sedendo, fotografia&#10;&#10;Descrizione generata automaticamente">
            <a:extLst>
              <a:ext uri="{FF2B5EF4-FFF2-40B4-BE49-F238E27FC236}">
                <a16:creationId xmlns:a16="http://schemas.microsoft.com/office/drawing/2014/main" id="{C0B42807-1424-4A34-A6F1-2F2D2F878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093" y="2494834"/>
            <a:ext cx="3224800" cy="2129294"/>
          </a:xfrm>
          <a:prstGeom prst="rect">
            <a:avLst/>
          </a:prstGeom>
        </p:spPr>
      </p:pic>
      <p:pic>
        <p:nvPicPr>
          <p:cNvPr id="68" name="Immagine 68">
            <a:hlinkClick r:id="" action="ppaction://media"/>
            <a:extLst>
              <a:ext uri="{FF2B5EF4-FFF2-40B4-BE49-F238E27FC236}">
                <a16:creationId xmlns:a16="http://schemas.microsoft.com/office/drawing/2014/main" id="{CAFB5BA1-4510-4411-8A7E-C1AE38B8FD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7651315" y="430386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3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8F1B2E-0E85-4F7C-BE69-C34B8B037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23C2BE0F-D112-493E-93C2-63795BACD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138" y="364255"/>
            <a:ext cx="4745750" cy="6334625"/>
          </a:xfrm>
        </p:spPr>
      </p:pic>
      <p:pic>
        <p:nvPicPr>
          <p:cNvPr id="3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4F70AA7C-514D-4313-A85E-05EAEE9BB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322847"/>
            <a:ext cx="6364209" cy="637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39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66E5B-F9E0-4DCF-BEFC-E23238AF3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cs typeface="Calibri Light"/>
              </a:rPr>
              <a:t>LIBRI</a:t>
            </a:r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00CA1A-A8EE-4B7A-8ED3-D6B1DD6BC37A}"/>
              </a:ext>
            </a:extLst>
          </p:cNvPr>
          <p:cNvSpPr txBox="1"/>
          <p:nvPr/>
        </p:nvSpPr>
        <p:spPr>
          <a:xfrm>
            <a:off x="4595878" y="6067686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  <a:hlinkClick r:id="rId2"/>
              </a:rPr>
              <a:t>Donne di scienza</a:t>
            </a:r>
            <a:endParaRPr lang="it-IT">
              <a:cs typeface="Calibri"/>
            </a:endParaRPr>
          </a:p>
        </p:txBody>
      </p:sp>
      <p:pic>
        <p:nvPicPr>
          <p:cNvPr id="8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A3302575-E607-4156-8342-ADB701EF1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140" y="1450494"/>
            <a:ext cx="3494761" cy="4395420"/>
          </a:xfrm>
          <a:prstGeom prst="rect">
            <a:avLst/>
          </a:prstGeom>
        </p:spPr>
      </p:pic>
      <p:pic>
        <p:nvPicPr>
          <p:cNvPr id="9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C7805440-2A83-4376-87AD-27ADB1F13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633" y="1451975"/>
            <a:ext cx="3557391" cy="356783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B66E14A-3FD3-420A-B071-225B46964775}"/>
              </a:ext>
            </a:extLst>
          </p:cNvPr>
          <p:cNvSpPr txBox="1"/>
          <p:nvPr/>
        </p:nvSpPr>
        <p:spPr>
          <a:xfrm>
            <a:off x="8482208" y="5288071"/>
            <a:ext cx="32024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  <a:hlinkClick r:id="rId5"/>
              </a:rPr>
              <a:t>La scienza è un gioco da ragazze</a:t>
            </a:r>
            <a:endParaRPr lang="it-IT">
              <a:cs typeface="Calibri"/>
            </a:endParaRPr>
          </a:p>
        </p:txBody>
      </p:sp>
      <p:pic>
        <p:nvPicPr>
          <p:cNvPr id="13" name="Immagine 13" descr="Immagine che contiene testo, molti, mucchio, diverso&#10;&#10;Descrizione generata automaticamente">
            <a:extLst>
              <a:ext uri="{FF2B5EF4-FFF2-40B4-BE49-F238E27FC236}">
                <a16:creationId xmlns:a16="http://schemas.microsoft.com/office/drawing/2014/main" id="{BFC732FC-E3FA-4D9F-8F6E-898D07EDC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59746" y="1355899"/>
            <a:ext cx="2376095" cy="4580981"/>
          </a:xfrm>
        </p:spPr>
      </p:pic>
    </p:spTree>
    <p:extLst>
      <p:ext uri="{BB962C8B-B14F-4D97-AF65-F5344CB8AC3E}">
        <p14:creationId xmlns:p14="http://schemas.microsoft.com/office/powerpoint/2010/main" val="2474272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66E5B-F9E0-4DCF-BEFC-E23238AF3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cs typeface="Calibri Light"/>
              </a:rPr>
              <a:t>LIBRI</a:t>
            </a: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8B7ABE-A3C6-4F78-BAF5-FAA09198E705}"/>
              </a:ext>
            </a:extLst>
          </p:cNvPr>
          <p:cNvSpPr txBox="1"/>
          <p:nvPr/>
        </p:nvSpPr>
        <p:spPr>
          <a:xfrm>
            <a:off x="841332" y="599787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  <a:hlinkClick r:id="rId2"/>
              </a:rPr>
              <a:t>Super donne che hanno fatto la scienza</a:t>
            </a:r>
            <a:endParaRPr lang="it-IT">
              <a:cs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00CA1A-A8EE-4B7A-8ED3-D6B1DD6BC37A}"/>
              </a:ext>
            </a:extLst>
          </p:cNvPr>
          <p:cNvSpPr txBox="1"/>
          <p:nvPr/>
        </p:nvSpPr>
        <p:spPr>
          <a:xfrm>
            <a:off x="4595878" y="6067686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  <a:hlinkClick r:id="rId3"/>
              </a:rPr>
              <a:t>Ragazze con i numeri</a:t>
            </a:r>
            <a:endParaRPr lang="it-IT">
              <a:cs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B66E14A-3FD3-420A-B071-225B46964775}"/>
              </a:ext>
            </a:extLst>
          </p:cNvPr>
          <p:cNvSpPr txBox="1"/>
          <p:nvPr/>
        </p:nvSpPr>
        <p:spPr>
          <a:xfrm>
            <a:off x="8482208" y="5997879"/>
            <a:ext cx="32024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  <a:hlinkClick r:id="rId4"/>
              </a:rPr>
              <a:t>Le ragazze con il pallino per la matematica</a:t>
            </a:r>
            <a:endParaRPr lang="it-IT">
              <a:cs typeface="Calibri"/>
            </a:endParaRPr>
          </a:p>
        </p:txBody>
      </p:sp>
      <p:pic>
        <p:nvPicPr>
          <p:cNvPr id="11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7D409DA-0B70-4356-863E-8144A0BD1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70453" y="1448072"/>
            <a:ext cx="3255723" cy="4344443"/>
          </a:xfrm>
        </p:spPr>
      </p:pic>
      <p:pic>
        <p:nvPicPr>
          <p:cNvPr id="12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115736B9-07D8-4C26-AD19-F685E8E7A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392" y="1445191"/>
            <a:ext cx="3201052" cy="4291208"/>
          </a:xfrm>
          <a:prstGeom prst="rect">
            <a:avLst/>
          </a:prstGeom>
        </p:spPr>
      </p:pic>
      <p:pic>
        <p:nvPicPr>
          <p:cNvPr id="13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16FD1023-4AFE-48B5-A6CC-A9E550F85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901" y="1405395"/>
            <a:ext cx="3280253" cy="434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66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66E5B-F9E0-4DCF-BEFC-E23238AF3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cs typeface="Calibri Light"/>
              </a:rPr>
              <a:t>LIBRI</a:t>
            </a: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8B7ABE-A3C6-4F78-BAF5-FAA09198E705}"/>
              </a:ext>
            </a:extLst>
          </p:cNvPr>
          <p:cNvSpPr txBox="1"/>
          <p:nvPr/>
        </p:nvSpPr>
        <p:spPr>
          <a:xfrm>
            <a:off x="841332" y="599787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  <a:hlinkClick r:id="rId2"/>
              </a:rPr>
              <a:t>Le tue antenate</a:t>
            </a:r>
            <a:endParaRPr lang="it-IT">
              <a:cs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00CA1A-A8EE-4B7A-8ED3-D6B1DD6BC37A}"/>
              </a:ext>
            </a:extLst>
          </p:cNvPr>
          <p:cNvSpPr txBox="1"/>
          <p:nvPr/>
        </p:nvSpPr>
        <p:spPr>
          <a:xfrm>
            <a:off x="4595878" y="6067686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  <a:hlinkClick r:id="rId3"/>
              </a:rPr>
              <a:t>Finding Wonders</a:t>
            </a:r>
            <a:endParaRPr lang="it-IT">
              <a:cs typeface="Calibri"/>
            </a:endParaRPr>
          </a:p>
        </p:txBody>
      </p:sp>
      <p:pic>
        <p:nvPicPr>
          <p:cNvPr id="6" name="Immagine 7">
            <a:extLst>
              <a:ext uri="{FF2B5EF4-FFF2-40B4-BE49-F238E27FC236}">
                <a16:creationId xmlns:a16="http://schemas.microsoft.com/office/drawing/2014/main" id="{6C149877-9C25-4AAE-B242-F6057670F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64547" y="1408091"/>
            <a:ext cx="3060441" cy="4351338"/>
          </a:xfrm>
        </p:spPr>
      </p:pic>
      <p:pic>
        <p:nvPicPr>
          <p:cNvPr id="9" name="Immagine 13" descr="Immagine che contiene testo, esterni&#10;&#10;Descrizione generata automaticamente">
            <a:extLst>
              <a:ext uri="{FF2B5EF4-FFF2-40B4-BE49-F238E27FC236}">
                <a16:creationId xmlns:a16="http://schemas.microsoft.com/office/drawing/2014/main" id="{4BCAB1E4-4A86-44E4-8CD4-49B1672A3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408039"/>
            <a:ext cx="2972843" cy="4355072"/>
          </a:xfrm>
          <a:prstGeom prst="rect">
            <a:avLst/>
          </a:prstGeom>
        </p:spPr>
      </p:pic>
      <p:sp>
        <p:nvSpPr>
          <p:cNvPr id="15" name="CasellaDiTesto 1">
            <a:extLst>
              <a:ext uri="{FF2B5EF4-FFF2-40B4-BE49-F238E27FC236}">
                <a16:creationId xmlns:a16="http://schemas.microsoft.com/office/drawing/2014/main" id="{7281081D-CC87-42FB-A9B2-6F90A7718F4B}"/>
              </a:ext>
            </a:extLst>
          </p:cNvPr>
          <p:cNvSpPr txBox="1"/>
          <p:nvPr/>
        </p:nvSpPr>
        <p:spPr>
          <a:xfrm>
            <a:off x="9000865" y="5994617"/>
            <a:ext cx="274319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cs typeface="Calibri"/>
                <a:hlinkClick r:id="rId6"/>
              </a:rPr>
              <a:t>Women in STEM</a:t>
            </a:r>
            <a:endParaRPr lang="it-IT">
              <a:cs typeface="Calibri"/>
            </a:endParaRPr>
          </a:p>
        </p:txBody>
      </p:sp>
      <p:pic>
        <p:nvPicPr>
          <p:cNvPr id="16" name="Immagine 16" descr="Immagine che contiene testo&#10;&#10;Descrizione generata automaticamente">
            <a:extLst>
              <a:ext uri="{FF2B5EF4-FFF2-40B4-BE49-F238E27FC236}">
                <a16:creationId xmlns:a16="http://schemas.microsoft.com/office/drawing/2014/main" id="{C5DF5067-CB4B-4448-B6B4-92AE13717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1249" y="1418327"/>
            <a:ext cx="3536515" cy="43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7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00CA1A-A8EE-4B7A-8ED3-D6B1DD6BC37A}"/>
              </a:ext>
            </a:extLst>
          </p:cNvPr>
          <p:cNvSpPr txBox="1"/>
          <p:nvPr/>
        </p:nvSpPr>
        <p:spPr>
          <a:xfrm>
            <a:off x="4595878" y="6067686"/>
            <a:ext cx="31398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>
                <a:cs typeface="Calibri"/>
                <a:hlinkClick r:id="rId2"/>
              </a:rPr>
              <a:t>Collana DONNE NELLA SCIENZA</a:t>
            </a:r>
            <a:endParaRPr lang="it-IT" i="1">
              <a:cs typeface="Calibri"/>
            </a:endParaRPr>
          </a:p>
        </p:txBody>
      </p:sp>
      <p:pic>
        <p:nvPicPr>
          <p:cNvPr id="12" name="Immagine 12">
            <a:extLst>
              <a:ext uri="{FF2B5EF4-FFF2-40B4-BE49-F238E27FC236}">
                <a16:creationId xmlns:a16="http://schemas.microsoft.com/office/drawing/2014/main" id="{BF08CAD2-7A4F-4122-A2DD-684EA2273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6300" y="165851"/>
            <a:ext cx="2143125" cy="2952750"/>
          </a:xfrm>
        </p:spPr>
      </p:pic>
      <p:pic>
        <p:nvPicPr>
          <p:cNvPr id="13" name="Immagine 13">
            <a:extLst>
              <a:ext uri="{FF2B5EF4-FFF2-40B4-BE49-F238E27FC236}">
                <a16:creationId xmlns:a16="http://schemas.microsoft.com/office/drawing/2014/main" id="{56021E50-6F48-40CB-A81A-844E28F3C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365" y="167666"/>
            <a:ext cx="2133600" cy="2952750"/>
          </a:xfrm>
          <a:prstGeom prst="rect">
            <a:avLst/>
          </a:prstGeom>
        </p:spPr>
      </p:pic>
      <p:pic>
        <p:nvPicPr>
          <p:cNvPr id="14" name="Immagine 14">
            <a:extLst>
              <a:ext uri="{FF2B5EF4-FFF2-40B4-BE49-F238E27FC236}">
                <a16:creationId xmlns:a16="http://schemas.microsoft.com/office/drawing/2014/main" id="{562C2B51-815B-46B0-9BA2-24937A829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465" y="167666"/>
            <a:ext cx="2143125" cy="2952750"/>
          </a:xfrm>
          <a:prstGeom prst="rect">
            <a:avLst/>
          </a:prstGeom>
        </p:spPr>
      </p:pic>
      <p:pic>
        <p:nvPicPr>
          <p:cNvPr id="15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C7D25CBE-FA9C-4BF4-A2EF-EB3333EE4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205" y="157228"/>
            <a:ext cx="2143125" cy="2952750"/>
          </a:xfrm>
          <a:prstGeom prst="rect">
            <a:avLst/>
          </a:prstGeom>
        </p:spPr>
      </p:pic>
      <p:pic>
        <p:nvPicPr>
          <p:cNvPr id="16" name="Immagine 16">
            <a:extLst>
              <a:ext uri="{FF2B5EF4-FFF2-40B4-BE49-F238E27FC236}">
                <a16:creationId xmlns:a16="http://schemas.microsoft.com/office/drawing/2014/main" id="{3648F0DD-2296-4C59-9036-29F911995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205" y="3121721"/>
            <a:ext cx="2143125" cy="2952750"/>
          </a:xfrm>
          <a:prstGeom prst="rect">
            <a:avLst/>
          </a:prstGeom>
        </p:spPr>
      </p:pic>
      <p:pic>
        <p:nvPicPr>
          <p:cNvPr id="20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7AFBBB59-8690-406E-A8AF-D6A010511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6602" y="3121721"/>
            <a:ext cx="2143125" cy="2952750"/>
          </a:xfrm>
          <a:prstGeom prst="rect">
            <a:avLst/>
          </a:prstGeom>
        </p:spPr>
      </p:pic>
      <p:pic>
        <p:nvPicPr>
          <p:cNvPr id="21" name="Immagine 21" descr="Immagine che contiene testo&#10;&#10;Descrizione generata automaticamente">
            <a:extLst>
              <a:ext uri="{FF2B5EF4-FFF2-40B4-BE49-F238E27FC236}">
                <a16:creationId xmlns:a16="http://schemas.microsoft.com/office/drawing/2014/main" id="{DFF33E05-3E75-459E-9BA5-9C6B62D54D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6904" y="3111283"/>
            <a:ext cx="2143125" cy="2952750"/>
          </a:xfrm>
          <a:prstGeom prst="rect">
            <a:avLst/>
          </a:prstGeom>
        </p:spPr>
      </p:pic>
      <p:pic>
        <p:nvPicPr>
          <p:cNvPr id="22" name="Immagine 22" descr="Immagine che contiene testo&#10;&#10;Descrizione generata automaticamente">
            <a:extLst>
              <a:ext uri="{FF2B5EF4-FFF2-40B4-BE49-F238E27FC236}">
                <a16:creationId xmlns:a16="http://schemas.microsoft.com/office/drawing/2014/main" id="{8DFCC47B-1678-4E7B-90FD-08007AEEE3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301" y="3121721"/>
            <a:ext cx="214312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68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4DE616D3-C90A-424A-AF0F-B1D70D562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92" y="470378"/>
            <a:ext cx="2181225" cy="2952750"/>
          </a:xfrm>
          <a:prstGeom prst="rect">
            <a:avLst/>
          </a:prstGeom>
        </p:spPr>
      </p:pic>
      <p:pic>
        <p:nvPicPr>
          <p:cNvPr id="11" name="Immagine 11" descr="Immagine che contiene testo, colorato&#10;&#10;Descrizione generata automaticamente">
            <a:extLst>
              <a:ext uri="{FF2B5EF4-FFF2-40B4-BE49-F238E27FC236}">
                <a16:creationId xmlns:a16="http://schemas.microsoft.com/office/drawing/2014/main" id="{07A412B1-2B38-4F47-8F38-70F74309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297" y="470378"/>
            <a:ext cx="2219325" cy="2952750"/>
          </a:xfrm>
          <a:prstGeom prst="rect">
            <a:avLst/>
          </a:prstGeom>
        </p:spPr>
      </p:pic>
      <p:pic>
        <p:nvPicPr>
          <p:cNvPr id="12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AF6AA9-2673-4775-A42F-8B363B2F3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315" y="470378"/>
            <a:ext cx="2200275" cy="2952750"/>
          </a:xfrm>
          <a:prstGeom prst="rect">
            <a:avLst/>
          </a:prstGeom>
        </p:spPr>
      </p:pic>
      <p:pic>
        <p:nvPicPr>
          <p:cNvPr id="13" name="Immagine 13" descr="Immagine che contiene testo, parecchi&#10;&#10;Descrizione generata automaticamente">
            <a:extLst>
              <a:ext uri="{FF2B5EF4-FFF2-40B4-BE49-F238E27FC236}">
                <a16:creationId xmlns:a16="http://schemas.microsoft.com/office/drawing/2014/main" id="{C5BE4ABD-51E4-4289-A30E-1F98B4387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92" y="3424433"/>
            <a:ext cx="2181225" cy="2952750"/>
          </a:xfrm>
          <a:prstGeom prst="rect">
            <a:avLst/>
          </a:prstGeom>
        </p:spPr>
      </p:pic>
      <p:pic>
        <p:nvPicPr>
          <p:cNvPr id="14" name="Immagine 14">
            <a:extLst>
              <a:ext uri="{FF2B5EF4-FFF2-40B4-BE49-F238E27FC236}">
                <a16:creationId xmlns:a16="http://schemas.microsoft.com/office/drawing/2014/main" id="{987C8D89-23E2-410F-BD7B-AB613A2C7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3319" y="3424433"/>
            <a:ext cx="2152650" cy="295275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8649D30-889F-4894-BE9A-12F64C1DB20B}"/>
              </a:ext>
            </a:extLst>
          </p:cNvPr>
          <p:cNvSpPr txBox="1"/>
          <p:nvPr/>
        </p:nvSpPr>
        <p:spPr>
          <a:xfrm>
            <a:off x="8116866" y="274111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  <a:hlinkClick r:id="rId7"/>
              </a:rPr>
              <a:t>Donne nella scienza</a:t>
            </a:r>
            <a:endParaRPr lang="it-IT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088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BDC7AE7-2B0B-43A7-919B-F22D8BBE8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69900"/>
            <a:ext cx="2552700" cy="2552700"/>
          </a:xfr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9303375C-08FE-4E3D-AA07-6CDA9EEA4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00388"/>
            <a:ext cx="2552700" cy="3289300"/>
          </a:xfrm>
          <a:prstGeom prst="rect">
            <a:avLst/>
          </a:prstGeom>
        </p:spPr>
      </p:pic>
      <p:pic>
        <p:nvPicPr>
          <p:cNvPr id="6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0FF9D3A3-9572-47DA-8D65-79321C415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688" y="469900"/>
            <a:ext cx="2744788" cy="2538413"/>
          </a:xfrm>
          <a:prstGeom prst="rect">
            <a:avLst/>
          </a:prstGeom>
        </p:spPr>
      </p:pic>
      <p:pic>
        <p:nvPicPr>
          <p:cNvPr id="9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71840978-5F32-48EA-90E4-ECA99A45D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688" y="3086100"/>
            <a:ext cx="2744788" cy="3303588"/>
          </a:xfrm>
          <a:prstGeom prst="rect">
            <a:avLst/>
          </a:prstGeom>
        </p:spPr>
      </p:pic>
      <p:pic>
        <p:nvPicPr>
          <p:cNvPr id="5" name="Immagine 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5EC0A6E-794C-4353-A1B7-FB4AEDEC3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675" y="469900"/>
            <a:ext cx="2867025" cy="2152650"/>
          </a:xfrm>
          <a:prstGeom prst="rect">
            <a:avLst/>
          </a:prstGeom>
        </p:spPr>
      </p:pic>
      <p:pic>
        <p:nvPicPr>
          <p:cNvPr id="7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FE4CA7AE-3EB3-4733-B859-FB4FA4C34B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675" y="2700338"/>
            <a:ext cx="2867025" cy="3690938"/>
          </a:xfrm>
          <a:prstGeom prst="rect">
            <a:avLst/>
          </a:prstGeom>
        </p:spPr>
      </p:pic>
      <p:pic>
        <p:nvPicPr>
          <p:cNvPr id="11" name="Immagine 11">
            <a:extLst>
              <a:ext uri="{FF2B5EF4-FFF2-40B4-BE49-F238E27FC236}">
                <a16:creationId xmlns:a16="http://schemas.microsoft.com/office/drawing/2014/main" id="{410F17EF-AD2A-4104-AF2A-8AAAA9C74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3488" y="469900"/>
            <a:ext cx="2881313" cy="3548063"/>
          </a:xfrm>
          <a:prstGeom prst="rect">
            <a:avLst/>
          </a:prstGeom>
        </p:spPr>
      </p:pic>
      <p:pic>
        <p:nvPicPr>
          <p:cNvPr id="10" name="Immagine 10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6F876F06-18BF-4149-8F45-4F71A5DB32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3488" y="4095750"/>
            <a:ext cx="2881313" cy="229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35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3DDA5E3-56E7-4D11-8550-2379B2187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38" y="695325"/>
            <a:ext cx="2959100" cy="2959100"/>
          </a:xfrm>
        </p:spPr>
      </p:pic>
      <p:pic>
        <p:nvPicPr>
          <p:cNvPr id="11" name="Immagine 11">
            <a:extLst>
              <a:ext uri="{FF2B5EF4-FFF2-40B4-BE49-F238E27FC236}">
                <a16:creationId xmlns:a16="http://schemas.microsoft.com/office/drawing/2014/main" id="{CB5ACE64-393C-4685-BD28-7062FDFCE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0" y="695325"/>
            <a:ext cx="2424113" cy="2959100"/>
          </a:xfrm>
          <a:prstGeom prst="rect">
            <a:avLst/>
          </a:prstGeom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9BCDA9E6-7168-4D4E-B3EF-3CB0B52A9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788" y="695325"/>
            <a:ext cx="2339975" cy="2959100"/>
          </a:xfrm>
          <a:prstGeom prst="rect">
            <a:avLst/>
          </a:prstGeom>
        </p:spPr>
      </p:pic>
      <p:pic>
        <p:nvPicPr>
          <p:cNvPr id="9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B0A05BAB-0D9A-4D1B-A6E2-876B5CE55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8375" y="695325"/>
            <a:ext cx="2959100" cy="2959100"/>
          </a:xfrm>
          <a:prstGeom prst="rect">
            <a:avLst/>
          </a:prstGeom>
        </p:spPr>
      </p:pic>
      <p:pic>
        <p:nvPicPr>
          <p:cNvPr id="6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DDED0AA4-4140-4069-AE93-EFA0BBC85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8" y="3729038"/>
            <a:ext cx="1960563" cy="2432050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D6B5AFC6-DD1A-45A1-91C8-38E650E27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9700" y="3729038"/>
            <a:ext cx="1889125" cy="2432050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1F95A35B-349B-49B0-9359-4441566F3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3438" y="3729038"/>
            <a:ext cx="2432050" cy="2432050"/>
          </a:xfrm>
          <a:prstGeom prst="rect">
            <a:avLst/>
          </a:prstGeom>
        </p:spPr>
      </p:pic>
      <p:pic>
        <p:nvPicPr>
          <p:cNvPr id="12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BA2B5BEF-B988-4A87-8159-2D9FE358C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0100" y="3729038"/>
            <a:ext cx="1889125" cy="2432050"/>
          </a:xfrm>
          <a:prstGeom prst="rect">
            <a:avLst/>
          </a:prstGeom>
        </p:spPr>
      </p:pic>
      <p:pic>
        <p:nvPicPr>
          <p:cNvPr id="10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E0ED4ADF-4F37-4EC6-A6C8-BE9C1D8C63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2250" y="3729038"/>
            <a:ext cx="2435225" cy="24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36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26F799E8-1DC5-4D56-A439-84219537D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58788"/>
            <a:ext cx="2703513" cy="2703513"/>
          </a:xfrm>
        </p:spPr>
      </p:pic>
      <p:pic>
        <p:nvPicPr>
          <p:cNvPr id="6" name="Immagine 6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1FE0CC31-B1E8-419E-A4AF-CF44D69F4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458788"/>
            <a:ext cx="2503488" cy="2703513"/>
          </a:xfrm>
          <a:prstGeom prst="rect">
            <a:avLst/>
          </a:prstGeom>
        </p:spPr>
      </p:pic>
      <p:pic>
        <p:nvPicPr>
          <p:cNvPr id="9" name="Immagine 9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A43D3B5-79E5-4C7D-8CF8-3C52605A5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38500"/>
            <a:ext cx="2679700" cy="3159125"/>
          </a:xfrm>
          <a:prstGeom prst="rect">
            <a:avLst/>
          </a:prstGeom>
        </p:spPr>
      </p:pic>
      <p:pic>
        <p:nvPicPr>
          <p:cNvPr id="10" name="Immagine 10">
            <a:extLst>
              <a:ext uri="{FF2B5EF4-FFF2-40B4-BE49-F238E27FC236}">
                <a16:creationId xmlns:a16="http://schemas.microsoft.com/office/drawing/2014/main" id="{2639FAB5-6AA6-4B00-8F1C-9186229A1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88" y="3238500"/>
            <a:ext cx="2525713" cy="3159125"/>
          </a:xfrm>
          <a:prstGeom prst="rect">
            <a:avLst/>
          </a:prstGeom>
        </p:spPr>
      </p:pic>
      <p:pic>
        <p:nvPicPr>
          <p:cNvPr id="5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97D728D-0569-4B85-A083-DA559B77B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8188" y="458788"/>
            <a:ext cx="3238500" cy="3238500"/>
          </a:xfrm>
          <a:prstGeom prst="rect">
            <a:avLst/>
          </a:prstGeom>
        </p:spPr>
      </p:pic>
      <p:pic>
        <p:nvPicPr>
          <p:cNvPr id="7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C69D0230-12D4-4FE8-A037-C7B84A856F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2888" y="458788"/>
            <a:ext cx="2601913" cy="3238500"/>
          </a:xfrm>
          <a:prstGeom prst="rect">
            <a:avLst/>
          </a:prstGeom>
        </p:spPr>
      </p:pic>
      <p:pic>
        <p:nvPicPr>
          <p:cNvPr id="11" name="Immagine 11">
            <a:extLst>
              <a:ext uri="{FF2B5EF4-FFF2-40B4-BE49-F238E27FC236}">
                <a16:creationId xmlns:a16="http://schemas.microsoft.com/office/drawing/2014/main" id="{01371F79-7C32-43EB-B009-B7B41F3341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8188" y="3775075"/>
            <a:ext cx="2624138" cy="2624138"/>
          </a:xfrm>
          <a:prstGeom prst="rect">
            <a:avLst/>
          </a:prstGeom>
        </p:spPr>
      </p:pic>
      <p:pic>
        <p:nvPicPr>
          <p:cNvPr id="8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9A68F222-B021-4247-87B0-FB3A00BAF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8525" y="3775075"/>
            <a:ext cx="3217863" cy="26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16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4" descr="Immagine che contiene testo, cielo notturno&#10;&#10;Descrizione generata automaticamente">
            <a:extLst>
              <a:ext uri="{FF2B5EF4-FFF2-40B4-BE49-F238E27FC236}">
                <a16:creationId xmlns:a16="http://schemas.microsoft.com/office/drawing/2014/main" id="{118074E5-5DAA-4013-A926-0EEFB34CB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883" y="291838"/>
            <a:ext cx="2208865" cy="3351518"/>
          </a:xfrm>
        </p:spPr>
      </p:pic>
      <p:pic>
        <p:nvPicPr>
          <p:cNvPr id="6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50C8650F-3C85-40D4-BF40-1D3BC5D16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355" y="281401"/>
            <a:ext cx="2721800" cy="3695982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8ADB78E9-D850-4C53-8A2C-06F831481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984" y="291839"/>
            <a:ext cx="3372393" cy="3372393"/>
          </a:xfrm>
          <a:prstGeom prst="rect">
            <a:avLst/>
          </a:prstGeom>
        </p:spPr>
      </p:pic>
      <p:pic>
        <p:nvPicPr>
          <p:cNvPr id="10" name="Immagine 10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DDB1B84D-6ABE-4DC6-8220-F61A5252A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8" y="3635375"/>
            <a:ext cx="2408259" cy="3002267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479C316C-112D-41A7-A56E-FE26DA059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243" y="3530993"/>
            <a:ext cx="2472280" cy="3200595"/>
          </a:xfrm>
          <a:prstGeom prst="rect">
            <a:avLst/>
          </a:prstGeom>
        </p:spPr>
      </p:pic>
      <p:pic>
        <p:nvPicPr>
          <p:cNvPr id="7" name="Immagine 7" descr="Immagine che contiene lavagnabianca&#10;&#10;Descrizione generata automaticamente">
            <a:extLst>
              <a:ext uri="{FF2B5EF4-FFF2-40B4-BE49-F238E27FC236}">
                <a16:creationId xmlns:a16="http://schemas.microsoft.com/office/drawing/2014/main" id="{C2DC2AD6-8CB0-42C4-9CC0-0E5526FD4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1107" y="3666690"/>
            <a:ext cx="3213752" cy="2793500"/>
          </a:xfrm>
          <a:prstGeom prst="rect">
            <a:avLst/>
          </a:prstGeom>
        </p:spPr>
      </p:pic>
      <p:pic>
        <p:nvPicPr>
          <p:cNvPr id="11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6A0747C9-FAB5-47AF-AB1C-468CC16846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5833" y="281401"/>
            <a:ext cx="2649560" cy="3330206"/>
          </a:xfrm>
          <a:prstGeom prst="rect">
            <a:avLst/>
          </a:prstGeom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33088A3F-1B1D-46D9-A813-D6041FBA4E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3726" y="3530556"/>
            <a:ext cx="2586928" cy="294007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D8515F6-91F5-4BB6-AAFC-753E43BFBFDB}"/>
              </a:ext>
            </a:extLst>
          </p:cNvPr>
          <p:cNvSpPr txBox="1"/>
          <p:nvPr/>
        </p:nvSpPr>
        <p:spPr>
          <a:xfrm>
            <a:off x="6979086" y="6467605"/>
            <a:ext cx="48517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cs typeface="Calibri"/>
                <a:hlinkClick r:id="rId10"/>
              </a:rPr>
              <a:t>29 Children’s Books About Female Scientists</a:t>
            </a:r>
            <a:endParaRPr lang="it-IT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659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che contiene libro, interni, posando, sedendo&#10;&#10;Descrizione generata automaticamente">
            <a:extLst>
              <a:ext uri="{FF2B5EF4-FFF2-40B4-BE49-F238E27FC236}">
                <a16:creationId xmlns:a16="http://schemas.microsoft.com/office/drawing/2014/main" id="{9DB76D95-3409-4742-A24A-CA671E62D4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91" r="-1" b="639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DA4DE7-7020-4D0A-BC7B-CA30D9B7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it-IT" sz="3600">
                <a:latin typeface="Modern Love Grunge"/>
                <a:cs typeface="Calibri Light"/>
              </a:rPr>
              <a:t>Le primatologhe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706BC7-7E38-489F-8D9D-844BC5631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1800">
                <a:latin typeface="Modern Love Grunge"/>
                <a:cs typeface="Calibri"/>
              </a:rPr>
              <a:t>Jane Goodall</a:t>
            </a:r>
          </a:p>
          <a:p>
            <a:r>
              <a:rPr lang="en-US" sz="1800">
                <a:latin typeface="Modern Love Grunge"/>
                <a:cs typeface="Calibri"/>
              </a:rPr>
              <a:t>Dian Fossey </a:t>
            </a:r>
          </a:p>
          <a:p>
            <a:r>
              <a:rPr lang="en-US" sz="1800" err="1">
                <a:latin typeface="Modern Love Grunge"/>
                <a:cs typeface="Calibri"/>
              </a:rPr>
              <a:t>Birutè</a:t>
            </a:r>
            <a:r>
              <a:rPr lang="en-US" sz="1800">
                <a:latin typeface="Modern Love Grunge"/>
                <a:cs typeface="Calibri"/>
              </a:rPr>
              <a:t> </a:t>
            </a:r>
            <a:r>
              <a:rPr lang="en-US" sz="1800" err="1">
                <a:latin typeface="Modern Love Grunge"/>
                <a:cs typeface="Calibri"/>
              </a:rPr>
              <a:t>Galdikas</a:t>
            </a:r>
            <a:endParaRPr lang="en-US" sz="1800">
              <a:latin typeface="Modern Love Grunge"/>
              <a:cs typeface="Calibri"/>
            </a:endParaRPr>
          </a:p>
          <a:p>
            <a:r>
              <a:rPr lang="en-US" sz="1800">
                <a:latin typeface="Modern Love Grunge"/>
                <a:cs typeface="Calibri"/>
                <a:hlinkClick r:id="rId4"/>
              </a:rPr>
              <a:t>                                                                                                   donne fra i gorilla</a:t>
            </a:r>
            <a:endParaRPr lang="en-US" sz="1800">
              <a:latin typeface="Modern Love Grunge"/>
              <a:cs typeface="Calibri"/>
            </a:endParaRPr>
          </a:p>
        </p:txBody>
      </p:sp>
      <p:pic>
        <p:nvPicPr>
          <p:cNvPr id="5" name="Immagine 5">
            <a:hlinkClick r:id="" action="ppaction://media"/>
            <a:extLst>
              <a:ext uri="{FF2B5EF4-FFF2-40B4-BE49-F238E27FC236}">
                <a16:creationId xmlns:a16="http://schemas.microsoft.com/office/drawing/2014/main" id="{F73E7014-FAF8-4573-B0EC-21E92986B8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233781" y="3019947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60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7EA6EB-A532-4032-B7C0-CDC1554CC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DF58C34-B5C2-4C65-9DA3-53A0B8399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714" y="406009"/>
            <a:ext cx="4906517" cy="5958844"/>
          </a:xfr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88DF5EFA-B319-49EA-9D57-5B0BD7940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647" y="3720665"/>
            <a:ext cx="4162816" cy="2318534"/>
          </a:xfrm>
          <a:prstGeom prst="rect">
            <a:avLst/>
          </a:prstGeom>
        </p:spPr>
      </p:pic>
      <p:pic>
        <p:nvPicPr>
          <p:cNvPr id="7" name="Immagine 7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92D389AE-5368-4AE7-B30E-ACAEA2F45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455" y="316053"/>
            <a:ext cx="2743200" cy="3324031"/>
          </a:xfrm>
          <a:prstGeom prst="rect">
            <a:avLst/>
          </a:prstGeom>
        </p:spPr>
      </p:pic>
      <p:pic>
        <p:nvPicPr>
          <p:cNvPr id="8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EBBABB0B-8ED0-4B78-ADF0-293E2312B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1304" y="3643510"/>
            <a:ext cx="2419611" cy="2953009"/>
          </a:xfrm>
          <a:prstGeom prst="rect">
            <a:avLst/>
          </a:prstGeom>
        </p:spPr>
      </p:pic>
      <p:pic>
        <p:nvPicPr>
          <p:cNvPr id="9" name="Immagine 9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3A5359B9-BDB9-4360-8689-3CA70FEE5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044" y="488124"/>
            <a:ext cx="2795391" cy="316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68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3A6ABE-4C39-4338-BF96-5BC1C34B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4" descr="Immagine che contiene testo, esterni, erba&#10;&#10;Descrizione generata automaticamente">
            <a:extLst>
              <a:ext uri="{FF2B5EF4-FFF2-40B4-BE49-F238E27FC236}">
                <a16:creationId xmlns:a16="http://schemas.microsoft.com/office/drawing/2014/main" id="{BE769584-1C71-4669-9E5D-D63CFCE93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828" y="270310"/>
            <a:ext cx="2577303" cy="3860736"/>
          </a:xfrm>
        </p:spPr>
      </p:pic>
      <p:pic>
        <p:nvPicPr>
          <p:cNvPr id="5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E4959DEE-2F4A-4E8B-BA8D-7625628A7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32" y="4186298"/>
            <a:ext cx="3954049" cy="2525049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8D93D067-2C88-4C5C-8150-86E98D497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222" y="4191287"/>
            <a:ext cx="4131501" cy="2619452"/>
          </a:xfrm>
          <a:prstGeom prst="rect">
            <a:avLst/>
          </a:prstGeom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04BF830A-6F3B-46F0-9355-E02789263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2071" y="267427"/>
            <a:ext cx="2951967" cy="3765747"/>
          </a:xfrm>
          <a:prstGeom prst="rect">
            <a:avLst/>
          </a:prstGeom>
        </p:spPr>
      </p:pic>
      <p:pic>
        <p:nvPicPr>
          <p:cNvPr id="8" name="Immagine 8" descr="Immagine che contiene testo, persona, cappello&#10;&#10;Descrizione generata automaticamente">
            <a:extLst>
              <a:ext uri="{FF2B5EF4-FFF2-40B4-BE49-F238E27FC236}">
                <a16:creationId xmlns:a16="http://schemas.microsoft.com/office/drawing/2014/main" id="{8DAD6072-37A4-4C01-BFC9-714BB594A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756" y="320552"/>
            <a:ext cx="2951967" cy="3763882"/>
          </a:xfrm>
          <a:prstGeom prst="rect">
            <a:avLst/>
          </a:prstGeom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9939FEB2-30F4-4916-9FA5-1C671511F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7195" y="354989"/>
            <a:ext cx="2784953" cy="3695009"/>
          </a:xfrm>
          <a:prstGeom prst="rect">
            <a:avLst/>
          </a:prstGeom>
        </p:spPr>
      </p:pic>
      <p:pic>
        <p:nvPicPr>
          <p:cNvPr id="11" name="Immagine 11" descr="Immagine che contiene testo, tessuto&#10;&#10;Descrizione generata automaticamente">
            <a:extLst>
              <a:ext uri="{FF2B5EF4-FFF2-40B4-BE49-F238E27FC236}">
                <a16:creationId xmlns:a16="http://schemas.microsoft.com/office/drawing/2014/main" id="{2FC967C8-8D1A-4955-BE06-7BAC20D1D2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948" y="4188845"/>
            <a:ext cx="2743200" cy="22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68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A11EA-3BC3-428B-9B8D-FA8D73045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07D5C565-1E9A-45C3-BCC5-7624EE9D3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2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1490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C2872EE-5AB6-4D40-B200-96E60F00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it-IT" sz="3700">
                <a:latin typeface="Modern Love Grunge"/>
                <a:cs typeface="Calibri Light"/>
              </a:rPr>
              <a:t>La primatologa Jane Goodall</a:t>
            </a:r>
            <a:endParaRPr lang="it-IT" sz="3700">
              <a:latin typeface="Modern Love Grung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FFA2E9-D8B7-43C7-9F37-69E5C0D2F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>
                <a:cs typeface="Calibri"/>
                <a:hlinkClick r:id="rId2"/>
              </a:rPr>
              <a:t>Wiki Jane Goodall</a:t>
            </a:r>
          </a:p>
          <a:p>
            <a:endParaRPr lang="en-US" sz="2000">
              <a:cs typeface="Calibri"/>
            </a:endParaRPr>
          </a:p>
          <a:p>
            <a:r>
              <a:rPr lang="en-US" sz="2000">
                <a:solidFill>
                  <a:srgbClr val="000000"/>
                </a:solidFill>
                <a:cs typeface="Calibri"/>
                <a:hlinkClick r:id="rId3"/>
              </a:rPr>
              <a:t>Jane</a:t>
            </a:r>
            <a:r>
              <a:rPr lang="en-US" sz="2000">
                <a:solidFill>
                  <a:srgbClr val="000000"/>
                </a:solid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il film</a:t>
            </a:r>
            <a:endParaRPr lang="en-US" sz="2000">
              <a:solidFill>
                <a:srgbClr val="000000"/>
              </a:solidFill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4" descr="Immagine che contiene esterni, persona, mammifero, erba&#10;&#10;Descrizione generata automaticamente">
            <a:extLst>
              <a:ext uri="{FF2B5EF4-FFF2-40B4-BE49-F238E27FC236}">
                <a16:creationId xmlns:a16="http://schemas.microsoft.com/office/drawing/2014/main" id="{C1F758F1-E31F-43CD-A1B2-A05E44A669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86" r="29488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CDE7734E-939E-445C-97B9-004F94D3C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825" y="2455623"/>
            <a:ext cx="2743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87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5E7383-3B84-4420-A56C-DB8C8F1C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Modern Love Grunge"/>
                <a:cs typeface="Calibri Light"/>
              </a:rPr>
              <a:t>Dian </a:t>
            </a:r>
            <a:r>
              <a:rPr lang="it-IT" err="1">
                <a:latin typeface="Modern Love Grunge"/>
                <a:cs typeface="Calibri Light"/>
              </a:rPr>
              <a:t>Fossey</a:t>
            </a:r>
            <a:endParaRPr lang="it-IT" err="1">
              <a:latin typeface="Modern Love Grunge"/>
            </a:endParaRPr>
          </a:p>
        </p:txBody>
      </p:sp>
      <p:pic>
        <p:nvPicPr>
          <p:cNvPr id="4" name="Immagine 4" descr="Immagine che contiene libro, testo, donna, uomo&#10;&#10;Descrizione generata automaticamente">
            <a:extLst>
              <a:ext uri="{FF2B5EF4-FFF2-40B4-BE49-F238E27FC236}">
                <a16:creationId xmlns:a16="http://schemas.microsoft.com/office/drawing/2014/main" id="{A4A09BEF-F9E3-4215-9C08-D98E6B339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3900" y="1930009"/>
            <a:ext cx="3154720" cy="4351338"/>
          </a:xfrm>
        </p:spPr>
      </p:pic>
      <p:pic>
        <p:nvPicPr>
          <p:cNvPr id="5" name="Immagine 5" descr="Immagine che contiene esterni, mammifero, persona, erba&#10;&#10;Descrizione generata automaticamente">
            <a:extLst>
              <a:ext uri="{FF2B5EF4-FFF2-40B4-BE49-F238E27FC236}">
                <a16:creationId xmlns:a16="http://schemas.microsoft.com/office/drawing/2014/main" id="{0AE106FA-83A4-41D7-BF4D-2578F5EC0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318" y="740150"/>
            <a:ext cx="2743200" cy="3874576"/>
          </a:xfrm>
          <a:prstGeom prst="rect">
            <a:avLst/>
          </a:prstGeom>
        </p:spPr>
      </p:pic>
      <p:pic>
        <p:nvPicPr>
          <p:cNvPr id="6" name="Immagine 6" descr="Immagine che contiene persona, donna, sedendo, albero&#10;&#10;Descrizione generata automaticamente">
            <a:extLst>
              <a:ext uri="{FF2B5EF4-FFF2-40B4-BE49-F238E27FC236}">
                <a16:creationId xmlns:a16="http://schemas.microsoft.com/office/drawing/2014/main" id="{3950743D-0AA4-4B20-AC31-AB59379C1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167" y="2979659"/>
            <a:ext cx="2743200" cy="355002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95481C3-8886-4B2A-9CA5-C4271F347525}"/>
              </a:ext>
            </a:extLst>
          </p:cNvPr>
          <p:cNvSpPr txBox="1"/>
          <p:nvPr/>
        </p:nvSpPr>
        <p:spPr>
          <a:xfrm>
            <a:off x="4484317" y="5663852"/>
            <a:ext cx="2743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hlinkClick r:id="rId6"/>
              </a:rPr>
              <a:t>dian Fossey wikipedia</a:t>
            </a:r>
            <a:r>
              <a:rPr lang="it-IT"/>
              <a:t> </a:t>
            </a:r>
          </a:p>
          <a:p>
            <a:endParaRPr lang="it-IT">
              <a:cs typeface="Calibri"/>
            </a:endParaRPr>
          </a:p>
          <a:p>
            <a:endParaRPr lang="it-IT">
              <a:cs typeface="Calibri"/>
            </a:endParaRPr>
          </a:p>
        </p:txBody>
      </p:sp>
      <p:pic>
        <p:nvPicPr>
          <p:cNvPr id="8" name="Immagine 8">
            <a:hlinkClick r:id="" action="ppaction://media"/>
            <a:extLst>
              <a:ext uri="{FF2B5EF4-FFF2-40B4-BE49-F238E27FC236}">
                <a16:creationId xmlns:a16="http://schemas.microsoft.com/office/drawing/2014/main" id="{086821F3-0173-4508-8923-6E8BA5FFF21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7390356" y="264221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76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C918C6-71F8-4FD0-8764-2F84F28DB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err="1">
                <a:latin typeface="Modern Love Grunge"/>
              </a:rPr>
              <a:t>Birutè</a:t>
            </a:r>
            <a:r>
              <a:rPr lang="en-US" sz="6000">
                <a:latin typeface="Modern Love Grunge"/>
              </a:rPr>
              <a:t> </a:t>
            </a:r>
            <a:r>
              <a:rPr lang="en-US" sz="6000" err="1">
                <a:latin typeface="Modern Love Grunge"/>
              </a:rPr>
              <a:t>Galdikas</a:t>
            </a:r>
            <a:endParaRPr lang="en-US" sz="6000">
              <a:latin typeface="Modern Love Grunge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6E0732-023D-42D7-A00C-F2F7DD900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96" y="5859140"/>
            <a:ext cx="10906008" cy="4972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hlinkClick r:id="rId3"/>
              </a:rPr>
              <a:t>Wiki Birutè Galdikas</a:t>
            </a:r>
            <a:endParaRPr lang="en-US" sz="2400"/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DD8CC520-CBA8-499F-9415-26E05772A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46" y="1553795"/>
            <a:ext cx="2685705" cy="2697694"/>
          </a:xfrm>
          <a:prstGeom prst="rect">
            <a:avLst/>
          </a:prstGeom>
        </p:spPr>
      </p:pic>
      <p:pic>
        <p:nvPicPr>
          <p:cNvPr id="7" name="Immagine 7">
            <a:hlinkClick r:id="" action="ppaction://media"/>
            <a:extLst>
              <a:ext uri="{FF2B5EF4-FFF2-40B4-BE49-F238E27FC236}">
                <a16:creationId xmlns:a16="http://schemas.microsoft.com/office/drawing/2014/main" id="{95DA3BBB-5B9C-458F-B9A6-F4FAD37A04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328518" y="2237211"/>
            <a:ext cx="2685705" cy="2014278"/>
          </a:xfrm>
          <a:prstGeom prst="rect">
            <a:avLst/>
          </a:prstGeom>
        </p:spPr>
      </p:pic>
      <p:pic>
        <p:nvPicPr>
          <p:cNvPr id="4" name="Immagine 4" descr="Immagine che contiene erba, inpiedi, campo, arancia&#10;&#10;Descrizione generata automaticamente">
            <a:extLst>
              <a:ext uri="{FF2B5EF4-FFF2-40B4-BE49-F238E27FC236}">
                <a16:creationId xmlns:a16="http://schemas.microsoft.com/office/drawing/2014/main" id="{D9CDCA1D-3ED6-4E71-A52F-1D62E7998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707" y="476572"/>
            <a:ext cx="2576380" cy="3774917"/>
          </a:xfrm>
          <a:prstGeom prst="rect">
            <a:avLst/>
          </a:prstGeom>
        </p:spPr>
      </p:pic>
      <p:pic>
        <p:nvPicPr>
          <p:cNvPr id="6" name="Immagine 6" descr="Immagine che contiene esterni, persona, uomo, indossando&#10;&#10;Descrizione generata automaticamente">
            <a:extLst>
              <a:ext uri="{FF2B5EF4-FFF2-40B4-BE49-F238E27FC236}">
                <a16:creationId xmlns:a16="http://schemas.microsoft.com/office/drawing/2014/main" id="{24E0060B-D180-4DDF-910C-CBFB428FB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1662" y="3002513"/>
            <a:ext cx="2685706" cy="1248975"/>
          </a:xfrm>
          <a:prstGeom prst="rect">
            <a:avLst/>
          </a:prstGeom>
        </p:spPr>
      </p:pic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C3C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825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B6DD68-7E7F-49EC-96A5-44053ED0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it-IT">
                <a:latin typeface="Modern Love Grunge"/>
                <a:cs typeface="Calibri Light"/>
              </a:rPr>
              <a:t>Scienziate del cielo</a:t>
            </a:r>
            <a:endParaRPr lang="it-IT">
              <a:latin typeface="Modern Love Grunge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39FFD2-215B-46AD-8D65-CC0887178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5FD64CA6-E894-41C9-BCB5-90F674044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" r="-2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3975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4DE777-F82C-46C7-8DFA-78BD2696C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Modern Love Grunge"/>
                <a:cs typeface="Calibri Light"/>
              </a:rPr>
              <a:t>Ipazia d'Alessandria </a:t>
            </a:r>
            <a:endParaRPr lang="it-IT">
              <a:latin typeface="Modern Love Grunge"/>
            </a:endParaRPr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8109CBC4-F97A-48BE-B6B8-D74E3C86C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85" y="1826921"/>
            <a:ext cx="3640898" cy="2431719"/>
          </a:xfrm>
          <a:prstGeom prst="rect">
            <a:avLst/>
          </a:prstGeom>
        </p:spPr>
      </p:pic>
      <p:pic>
        <p:nvPicPr>
          <p:cNvPr id="4" name="Immagine 4" descr="Immagine che contiene persona, donna, ragazza, tenendo&#10;&#10;Descrizione generata automaticamente">
            <a:extLst>
              <a:ext uri="{FF2B5EF4-FFF2-40B4-BE49-F238E27FC236}">
                <a16:creationId xmlns:a16="http://schemas.microsoft.com/office/drawing/2014/main" id="{7D7B480D-CEAA-49F7-BD1B-6E427F820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6" name="Immagine 6">
            <a:hlinkClick r:id="" action="ppaction://media"/>
            <a:extLst>
              <a:ext uri="{FF2B5EF4-FFF2-40B4-BE49-F238E27FC236}">
                <a16:creationId xmlns:a16="http://schemas.microsoft.com/office/drawing/2014/main" id="{8A708E3A-5964-4A3B-9DC2-AF4D2089A4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84548" y="4262111"/>
            <a:ext cx="4572000" cy="257175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2287F8-57EE-40D4-83A1-C910381A9411}"/>
              </a:ext>
            </a:extLst>
          </p:cNvPr>
          <p:cNvSpPr txBox="1"/>
          <p:nvPr/>
        </p:nvSpPr>
        <p:spPr>
          <a:xfrm>
            <a:off x="8941496" y="1645085"/>
            <a:ext cx="274319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hlinkClick r:id="rId6"/>
              </a:rPr>
              <a:t>biografia Ipazia</a:t>
            </a:r>
            <a:r>
              <a:rPr lang="it-IT"/>
              <a:t> </a:t>
            </a:r>
            <a:endParaRPr lang="it-IT">
              <a:cs typeface="Calibri"/>
            </a:endParaRPr>
          </a:p>
          <a:p>
            <a:endParaRPr lang="it-IT">
              <a:cs typeface="Calibri"/>
            </a:endParaRPr>
          </a:p>
          <a:p>
            <a:endParaRPr lang="it-IT">
              <a:cs typeface="Calibri"/>
            </a:endParaRPr>
          </a:p>
          <a:p>
            <a:r>
              <a:rPr lang="it-IT">
                <a:cs typeface="Calibri"/>
                <a:hlinkClick r:id="rId7"/>
              </a:rPr>
              <a:t>Ipazia raccontata ai bambini</a:t>
            </a:r>
            <a:endParaRPr lang="it-IT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2127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4C9C4F-CBE6-414B-A443-480BA2D8D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Modern Love Grunge"/>
                <a:cs typeface="Calibri Light"/>
              </a:rPr>
              <a:t>Margherita </a:t>
            </a:r>
            <a:r>
              <a:rPr lang="it-IT" err="1">
                <a:latin typeface="Modern Love Grunge"/>
                <a:cs typeface="Calibri Light"/>
              </a:rPr>
              <a:t>Hack</a:t>
            </a:r>
            <a:endParaRPr lang="it-IT" err="1">
              <a:latin typeface="Modern Love Grunge"/>
            </a:endParaRP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C51951F7-6344-466A-8B6E-0B635441B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7132" y="1467143"/>
            <a:ext cx="7118683" cy="5339012"/>
          </a:xfrm>
        </p:spPr>
      </p:pic>
      <p:pic>
        <p:nvPicPr>
          <p:cNvPr id="3" name="Immagine 4" descr="Immagine che contiene persona, colorato, uomo, inpiedi&#10;&#10;Descrizione generata automaticamente">
            <a:extLst>
              <a:ext uri="{FF2B5EF4-FFF2-40B4-BE49-F238E27FC236}">
                <a16:creationId xmlns:a16="http://schemas.microsoft.com/office/drawing/2014/main" id="{BD8DE46D-5700-418C-9CC2-64878D7E4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22" y="4212373"/>
            <a:ext cx="4086726" cy="228816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E331E4-1B91-4AE7-89F3-55735A985E29}"/>
              </a:ext>
            </a:extLst>
          </p:cNvPr>
          <p:cNvSpPr txBox="1"/>
          <p:nvPr/>
        </p:nvSpPr>
        <p:spPr>
          <a:xfrm>
            <a:off x="9206163" y="3370847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hlinkClick r:id="rId5"/>
              </a:rPr>
              <a:t>wiki Margherita </a:t>
            </a:r>
            <a:endParaRPr lang="it-IT"/>
          </a:p>
          <a:p>
            <a:endParaRPr lang="it-IT"/>
          </a:p>
          <a:p>
            <a:r>
              <a:rPr lang="it-IT">
                <a:cs typeface="Calibri"/>
                <a:hlinkClick r:id="rId6"/>
              </a:rPr>
              <a:t>la signora delle stelle</a:t>
            </a:r>
            <a:endParaRPr lang="it-IT">
              <a:cs typeface="Calibri"/>
            </a:endParaRPr>
          </a:p>
          <a:p>
            <a:endParaRPr lang="it-IT">
              <a:cs typeface="Calibri"/>
            </a:endParaRPr>
          </a:p>
        </p:txBody>
      </p:sp>
      <p:pic>
        <p:nvPicPr>
          <p:cNvPr id="6" name="Immagine 6">
            <a:hlinkClick r:id="" action="ppaction://media"/>
            <a:extLst>
              <a:ext uri="{FF2B5EF4-FFF2-40B4-BE49-F238E27FC236}">
                <a16:creationId xmlns:a16="http://schemas.microsoft.com/office/drawing/2014/main" id="{DF6F88B9-5D0F-4689-B457-D04A10FC58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8191500" y="187993"/>
            <a:ext cx="3840079" cy="2100514"/>
          </a:xfrm>
          <a:prstGeom prst="rect">
            <a:avLst/>
          </a:prstGeom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9456CEB8-E959-41FE-9185-49DC052587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0181" y="4501834"/>
            <a:ext cx="2743200" cy="19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173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283</Words>
  <Application>Microsoft Office PowerPoint</Application>
  <PresentationFormat>Widescreen</PresentationFormat>
  <Paragraphs>53</Paragraphs>
  <Slides>32</Slides>
  <Notes>0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Modern Love Grunge</vt:lpstr>
      <vt:lpstr>Tema di Office</vt:lpstr>
      <vt:lpstr>11 FEBBRAIO GIORNATA INTERNAZIONALE DELLE DONNE E RAGAZZE NELLA SCIENZA </vt:lpstr>
      <vt:lpstr>L'oceanografa Sylvia Earle </vt:lpstr>
      <vt:lpstr>Le primatologhe </vt:lpstr>
      <vt:lpstr>La primatologa Jane Goodall</vt:lpstr>
      <vt:lpstr>Dian Fossey</vt:lpstr>
      <vt:lpstr>Birutè Galdikas</vt:lpstr>
      <vt:lpstr>Scienziate del cielo</vt:lpstr>
      <vt:lpstr>Ipazia d'Alessandria </vt:lpstr>
      <vt:lpstr>Margherita Hack</vt:lpstr>
      <vt:lpstr>katherine Johnson</vt:lpstr>
      <vt:lpstr>Presentazione standard di PowerPoint</vt:lpstr>
      <vt:lpstr>Le scienziate della NASA</vt:lpstr>
      <vt:lpstr>Valentina Thereskova la prima donna nello spazio</vt:lpstr>
      <vt:lpstr>Samantha Cristoforetti</vt:lpstr>
      <vt:lpstr>Le geo-scienziate</vt:lpstr>
      <vt:lpstr>Mary Leakey e Lucy</vt:lpstr>
      <vt:lpstr>Mary Anning la cacciatrice di fossili</vt:lpstr>
      <vt:lpstr>Presentazione standard di PowerPoint</vt:lpstr>
      <vt:lpstr>Presentazione standard di PowerPoint</vt:lpstr>
      <vt:lpstr>Presentazione standard di PowerPoint</vt:lpstr>
      <vt:lpstr>LIBRI</vt:lpstr>
      <vt:lpstr>LIBRI</vt:lpstr>
      <vt:lpstr>LIBRI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SULA</dc:creator>
  <cp:lastModifiedBy>SULA</cp:lastModifiedBy>
  <cp:revision>9</cp:revision>
  <dcterms:created xsi:type="dcterms:W3CDTF">2021-02-04T15:07:59Z</dcterms:created>
  <dcterms:modified xsi:type="dcterms:W3CDTF">2023-02-11T11:32:27Z</dcterms:modified>
</cp:coreProperties>
</file>